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23"/>
  </p:notesMasterIdLst>
  <p:sldIdLst>
    <p:sldId id="256" r:id="rId6"/>
    <p:sldId id="262" r:id="rId7"/>
    <p:sldId id="267" r:id="rId8"/>
    <p:sldId id="263" r:id="rId9"/>
    <p:sldId id="268" r:id="rId10"/>
    <p:sldId id="270" r:id="rId11"/>
    <p:sldId id="269" r:id="rId12"/>
    <p:sldId id="283" r:id="rId13"/>
    <p:sldId id="274" r:id="rId14"/>
    <p:sldId id="275" r:id="rId15"/>
    <p:sldId id="276" r:id="rId16"/>
    <p:sldId id="273" r:id="rId17"/>
    <p:sldId id="280" r:id="rId18"/>
    <p:sldId id="278" r:id="rId19"/>
    <p:sldId id="259" r:id="rId20"/>
    <p:sldId id="281" r:id="rId21"/>
    <p:sldId id="282" r:id="rId2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72720"/>
  </p:normalViewPr>
  <p:slideViewPr>
    <p:cSldViewPr showGuides="1">
      <p:cViewPr varScale="1">
        <p:scale>
          <a:sx n="75" d="100"/>
          <a:sy n="75" d="100"/>
        </p:scale>
        <p:origin x="189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108BD-F1D1-4FC0-B868-40326F617189}" type="datetimeFigureOut">
              <a:rPr lang="fi-FI" smtClean="0"/>
              <a:pPr/>
              <a:t>6.6.2018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27951-951B-44CE-830C-5F295F32CC1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35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7951-951B-44CE-830C-5F295F32CC1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160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7951-951B-44CE-830C-5F295F32CC1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4944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7951-951B-44CE-830C-5F295F32CC12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09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7951-951B-44CE-830C-5F295F32CC1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9149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7951-951B-44CE-830C-5F295F32CC1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928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4D02-D0A5-B544-8FB7-C40A89ECACE4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16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7951-951B-44CE-830C-5F295F32CC1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760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7951-951B-44CE-830C-5F295F32CC1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876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4D02-D0A5-B544-8FB7-C40A89ECACE4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86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7951-951B-44CE-830C-5F295F32CC1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407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7951-951B-44CE-830C-5F295F32CC1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124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yöristetty suorakulmio 17"/>
          <p:cNvSpPr/>
          <p:nvPr userDrawn="1"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427538" y="5013325"/>
            <a:ext cx="3024187" cy="863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347472" indent="0">
              <a:buNone/>
              <a:defRPr sz="1800">
                <a:latin typeface="Arial" pitchFamily="34" charset="0"/>
                <a:cs typeface="Arial" pitchFamily="34" charset="0"/>
              </a:defRPr>
            </a:lvl2pPr>
            <a:lvl3pPr marL="603504" indent="0">
              <a:buNone/>
              <a:defRPr sz="1800">
                <a:latin typeface="Arial" pitchFamily="34" charset="0"/>
                <a:cs typeface="Arial" pitchFamily="34" charset="0"/>
              </a:defRPr>
            </a:lvl3pPr>
            <a:lvl4pPr marL="841248" indent="0"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marL="1097280" indent="0">
              <a:buNone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8" name="Otsikko 27"/>
          <p:cNvSpPr>
            <a:spLocks noGrp="1"/>
          </p:cNvSpPr>
          <p:nvPr>
            <p:ph type="title"/>
          </p:nvPr>
        </p:nvSpPr>
        <p:spPr>
          <a:xfrm>
            <a:off x="1679804" y="3006080"/>
            <a:ext cx="5774167" cy="1143000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fi-FI" sz="2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tunnisteen paikkamerkki 3"/>
          <p:cNvSpPr>
            <a:spLocks noGrp="1"/>
          </p:cNvSpPr>
          <p:nvPr>
            <p:ph type="ftr" sz="quarter" idx="13"/>
          </p:nvPr>
        </p:nvSpPr>
        <p:spPr>
          <a:xfrm>
            <a:off x="4572000" y="6016203"/>
            <a:ext cx="2895600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03" y="908348"/>
            <a:ext cx="2585915" cy="10800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93" y="908348"/>
            <a:ext cx="1998393" cy="100800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20"/>
          <a:stretch/>
        </p:blipFill>
        <p:spPr>
          <a:xfrm>
            <a:off x="1763688" y="1916896"/>
            <a:ext cx="653256" cy="576000"/>
          </a:xfrm>
          <a:prstGeom prst="rect">
            <a:avLst/>
          </a:prstGeom>
        </p:spPr>
      </p:pic>
      <p:sp>
        <p:nvSpPr>
          <p:cNvPr id="13" name="Alaotsikko 2"/>
          <p:cNvSpPr txBox="1">
            <a:spLocks/>
          </p:cNvSpPr>
          <p:nvPr userDrawn="1"/>
        </p:nvSpPr>
        <p:spPr>
          <a:xfrm>
            <a:off x="2382828" y="1952896"/>
            <a:ext cx="1982233" cy="5040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0"/>
              </a:spcBef>
              <a:buNone/>
            </a:pPr>
            <a:r>
              <a:rPr lang="fi-FI" sz="1600" b="1" dirty="0">
                <a:solidFill>
                  <a:srgbClr val="018ECE"/>
                </a:solidFill>
                <a:latin typeface="Arial Narrow" panose="020B0606020202030204" pitchFamily="34" charset="0"/>
              </a:rPr>
              <a:t>WHO Collaborating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600" b="1" dirty="0">
                <a:solidFill>
                  <a:srgbClr val="018ECE"/>
                </a:solidFill>
                <a:latin typeface="Arial Narrow" panose="020B0606020202030204" pitchFamily="34" charset="0"/>
              </a:rPr>
              <a:t>Centre for Nursing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B728633-20C7-1D45-AD4A-08DC10D92182}" type="datetimeFigureOut">
              <a:t>6.6.2018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5E5D8A-7E17-B745-8D58-7B76276CB5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2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30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8"/>
          <p:cNvSpPr>
            <a:spLocks noGrp="1"/>
          </p:cNvSpPr>
          <p:nvPr>
            <p:ph type="title"/>
          </p:nvPr>
        </p:nvSpPr>
        <p:spPr>
          <a:xfrm>
            <a:off x="1691680" y="845840"/>
            <a:ext cx="5760640" cy="1143000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fi-FI" sz="2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543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log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728270"/>
            <a:ext cx="1624779" cy="720000"/>
          </a:xfrm>
          <a:prstGeom prst="rect">
            <a:avLst/>
          </a:prstGeom>
        </p:spPr>
      </p:pic>
      <p:sp>
        <p:nvSpPr>
          <p:cNvPr id="5" name="Otsikko 8"/>
          <p:cNvSpPr>
            <a:spLocks noGrp="1"/>
          </p:cNvSpPr>
          <p:nvPr>
            <p:ph type="title"/>
          </p:nvPr>
        </p:nvSpPr>
        <p:spPr>
          <a:xfrm>
            <a:off x="1691680" y="845840"/>
            <a:ext cx="5760640" cy="1143000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fi-FI" sz="2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130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sisältö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1691680" y="845840"/>
            <a:ext cx="5760640" cy="1143000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fi-FI" sz="2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0"/>
          </p:nvPr>
        </p:nvSpPr>
        <p:spPr>
          <a:xfrm>
            <a:off x="927100" y="2420889"/>
            <a:ext cx="7245300" cy="31687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180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800"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728270"/>
            <a:ext cx="162477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00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25200" y="2376000"/>
            <a:ext cx="3240000" cy="321324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180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800"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88552" y="2376000"/>
            <a:ext cx="3240000" cy="321324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180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800"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 dirty="0"/>
          </a:p>
        </p:txBody>
      </p:sp>
      <p:sp>
        <p:nvSpPr>
          <p:cNvPr id="12" name="Otsikko 8"/>
          <p:cNvSpPr>
            <a:spLocks noGrp="1"/>
          </p:cNvSpPr>
          <p:nvPr>
            <p:ph type="title"/>
          </p:nvPr>
        </p:nvSpPr>
        <p:spPr>
          <a:xfrm>
            <a:off x="1691680" y="845840"/>
            <a:ext cx="5760640" cy="1143000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fi-FI" sz="2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728270"/>
            <a:ext cx="1624779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tyhjä logo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8"/>
          <p:cNvSpPr>
            <a:spLocks noGrp="1"/>
          </p:cNvSpPr>
          <p:nvPr>
            <p:ph type="title"/>
          </p:nvPr>
        </p:nvSpPr>
        <p:spPr>
          <a:xfrm>
            <a:off x="1691680" y="845840"/>
            <a:ext cx="5760640" cy="1143000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fi-FI" sz="2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728270"/>
            <a:ext cx="1624779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926594" y="2376000"/>
            <a:ext cx="7245805" cy="321324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7472" indent="0">
              <a:buNone/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12" name="Otsikko 8"/>
          <p:cNvSpPr>
            <a:spLocks noGrp="1"/>
          </p:cNvSpPr>
          <p:nvPr>
            <p:ph type="title"/>
          </p:nvPr>
        </p:nvSpPr>
        <p:spPr>
          <a:xfrm>
            <a:off x="1691680" y="845840"/>
            <a:ext cx="5760640" cy="1143000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fi-FI" sz="2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728270"/>
            <a:ext cx="1624779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logo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728270"/>
            <a:ext cx="162477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9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8"/>
          <p:cNvSpPr>
            <a:spLocks noGrp="1"/>
          </p:cNvSpPr>
          <p:nvPr>
            <p:ph type="title"/>
          </p:nvPr>
        </p:nvSpPr>
        <p:spPr>
          <a:xfrm>
            <a:off x="1691680" y="845840"/>
            <a:ext cx="5760640" cy="1143000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fi-FI" sz="2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71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yöristetty suorakulmio 17"/>
          <p:cNvSpPr/>
          <p:nvPr userDrawn="1"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427538" y="5013325"/>
            <a:ext cx="3024187" cy="863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347472" indent="0">
              <a:buNone/>
              <a:defRPr sz="1800">
                <a:latin typeface="Arial" pitchFamily="34" charset="0"/>
                <a:cs typeface="Arial" pitchFamily="34" charset="0"/>
              </a:defRPr>
            </a:lvl2pPr>
            <a:lvl3pPr marL="603504" indent="0">
              <a:buNone/>
              <a:defRPr sz="1800">
                <a:latin typeface="Arial" pitchFamily="34" charset="0"/>
                <a:cs typeface="Arial" pitchFamily="34" charset="0"/>
              </a:defRPr>
            </a:lvl3pPr>
            <a:lvl4pPr marL="841248" indent="0"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marL="1097280" indent="0">
              <a:buNone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Otsikko 27"/>
          <p:cNvSpPr>
            <a:spLocks noGrp="1"/>
          </p:cNvSpPr>
          <p:nvPr>
            <p:ph type="title"/>
          </p:nvPr>
        </p:nvSpPr>
        <p:spPr>
          <a:xfrm>
            <a:off x="1620000" y="3715200"/>
            <a:ext cx="5774167" cy="721912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fi-FI" sz="2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700" y="-27384"/>
            <a:ext cx="12406313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3"/>
          </p:nvPr>
        </p:nvSpPr>
        <p:spPr>
          <a:xfrm>
            <a:off x="4572000" y="5872187"/>
            <a:ext cx="2895600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03" y="1988468"/>
            <a:ext cx="2585915" cy="108000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93" y="1988468"/>
            <a:ext cx="1998393" cy="100800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20"/>
          <a:stretch/>
        </p:blipFill>
        <p:spPr>
          <a:xfrm>
            <a:off x="1763688" y="2997016"/>
            <a:ext cx="653256" cy="576000"/>
          </a:xfrm>
          <a:prstGeom prst="rect">
            <a:avLst/>
          </a:prstGeom>
        </p:spPr>
      </p:pic>
      <p:sp>
        <p:nvSpPr>
          <p:cNvPr id="15" name="Alaotsikko 2"/>
          <p:cNvSpPr txBox="1">
            <a:spLocks/>
          </p:cNvSpPr>
          <p:nvPr userDrawn="1"/>
        </p:nvSpPr>
        <p:spPr>
          <a:xfrm>
            <a:off x="2382828" y="3033016"/>
            <a:ext cx="1982233" cy="5040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0"/>
              </a:spcBef>
              <a:buNone/>
            </a:pPr>
            <a:r>
              <a:rPr lang="fi-FI" sz="1600" b="1" dirty="0">
                <a:solidFill>
                  <a:srgbClr val="018ECE"/>
                </a:solidFill>
                <a:latin typeface="Arial Narrow" panose="020B0606020202030204" pitchFamily="34" charset="0"/>
              </a:rPr>
              <a:t>WHO Collaborating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600" b="1" dirty="0">
                <a:solidFill>
                  <a:srgbClr val="018ECE"/>
                </a:solidFill>
                <a:latin typeface="Arial Narrow" panose="020B0606020202030204" pitchFamily="34" charset="0"/>
              </a:rPr>
              <a:t>Centre for Nursing</a:t>
            </a:r>
          </a:p>
        </p:txBody>
      </p:sp>
    </p:spTree>
    <p:extLst>
      <p:ext uri="{BB962C8B-B14F-4D97-AF65-F5344CB8AC3E}">
        <p14:creationId xmlns:p14="http://schemas.microsoft.com/office/powerpoint/2010/main" val="288014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45000">
              <a:schemeClr val="bg2">
                <a:shade val="68000"/>
                <a:satMod val="155000"/>
              </a:schemeClr>
            </a:gs>
            <a:gs pos="100000">
              <a:schemeClr val="bg2">
                <a:tint val="70000"/>
                <a:satMod val="17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5276800" y="59492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5" name="Otsikon paikkamerkki 4"/>
          <p:cNvSpPr>
            <a:spLocks noGrp="1"/>
          </p:cNvSpPr>
          <p:nvPr>
            <p:ph type="title"/>
          </p:nvPr>
        </p:nvSpPr>
        <p:spPr>
          <a:xfrm>
            <a:off x="1691680" y="845840"/>
            <a:ext cx="57606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algn="ctr" defTabSz="914400"/>
            <a:r>
              <a:rPr lang="fi-FI"/>
              <a:t>Muokkaa perustyyl. napsautt.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4" r:id="rId3"/>
    <p:sldLayoutId id="2147483666" r:id="rId4"/>
    <p:sldLayoutId id="2147483668" r:id="rId5"/>
    <p:sldLayoutId id="2147483683" r:id="rId6"/>
    <p:sldLayoutId id="2147483682" r:id="rId7"/>
    <p:sldLayoutId id="2147483667" r:id="rId8"/>
    <p:sldLayoutId id="2147483684" r:id="rId9"/>
    <p:sldLayoutId id="2147483688" r:id="rId10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fi-FI" sz="2800" b="0" kern="1200" smtClean="0">
          <a:solidFill>
            <a:schemeClr val="tx1"/>
          </a:solidFill>
          <a:effectLst/>
          <a:latin typeface="Times New Roman" pitchFamily="18" charset="0"/>
          <a:ea typeface="+mn-ea"/>
          <a:cs typeface="Times New Roman" pitchFamily="18" charset="0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53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hyperlink" Target="http://www.hotus.fi/system/files/Operational_model_KhYHK%C3%84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Relationship Id="rId3" Type="http://schemas.openxmlformats.org/officeDocument/2006/relationships/hyperlink" Target="http://www.hotus.fi/hotus-en/expertise-evidence-based-health-car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joannabriggs.org/assets/docs/approach/The_JBI_Model_of_Evidence_-_Healthcare-A_Model_Reconsidered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http://www.euro.who.int/en/health-topics/Health-systems/nursing-and-midwifery/publications/2017/facilitating-evidence-based-practice-in-nursing-and-midwifery-in-the-who-european-region-2017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/>
              <a:t>Ashlee Oikarainen</a:t>
            </a:r>
          </a:p>
          <a:p>
            <a:r>
              <a:rPr lang="fi-FI"/>
              <a:t>Researcher</a:t>
            </a:r>
          </a:p>
          <a:p>
            <a:r>
              <a:rPr lang="fi-FI"/>
              <a:t>RN, MHSc, PhD-candidate 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Nurses’ role in the implementation of evidence-based practice in hospitals</a:t>
            </a:r>
          </a:p>
        </p:txBody>
      </p:sp>
      <p:pic>
        <p:nvPicPr>
          <p:cNvPr id="4" name="Picture 7" descr="Kuva, joka sisältää kohteen objekti&#10;&#10;Kuvaus luotu, korkea luotettavuus">
            <a:extLst>
              <a:ext uri="{FF2B5EF4-FFF2-40B4-BE49-F238E27FC236}">
                <a16:creationId xmlns:a16="http://schemas.microsoft.com/office/drawing/2014/main" xmlns="" id="{1D7F2542-915F-4B74-BAF1-EE9E8282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25" y="4828699"/>
            <a:ext cx="1035502" cy="123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/>
          <a:stretch/>
        </p:blipFill>
        <p:spPr>
          <a:xfrm>
            <a:off x="323528" y="1268760"/>
            <a:ext cx="3983176" cy="445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760640" cy="1143000"/>
          </a:xfrm>
        </p:spPr>
        <p:txBody>
          <a:bodyPr>
            <a:normAutofit/>
          </a:bodyPr>
          <a:lstStyle/>
          <a:p>
            <a:r>
              <a:rPr lang="en-US"/>
              <a:t>What does the implementation of EBP mean to me as a nurse?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64632" y="1547664"/>
            <a:ext cx="5055840" cy="1665312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I know that good hand hygiene is critical to infection prevention in hospitals. </a:t>
            </a:r>
          </a:p>
          <a:p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There is robust evidence that supports good hand hygiene as an effective method in lowering the cost of care and ensuring good patient outcomes. </a:t>
            </a:r>
          </a:p>
          <a:p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At my workplace, we have use an operational model to engage employees in effective hand hygiene practices.  </a:t>
            </a:r>
          </a:p>
          <a:p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My employer offers nurses education, observes nurses’ hand hygiene practices frequently, and provides feedback on a regular basis at team meetings.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598293" y="1450883"/>
            <a:ext cx="2160240" cy="11612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Times New Roman" charset="0"/>
                <a:ea typeface="Times New Roman" charset="0"/>
                <a:cs typeface="Times New Roman" charset="0"/>
              </a:rPr>
              <a:t>I have the necessary hand hygiene competence to keep myself and my patients healthy.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387" y="501317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Pixabay</a:t>
            </a:r>
          </a:p>
        </p:txBody>
      </p:sp>
    </p:spTree>
    <p:extLst>
      <p:ext uri="{BB962C8B-B14F-4D97-AF65-F5344CB8AC3E}">
        <p14:creationId xmlns:p14="http://schemas.microsoft.com/office/powerpoint/2010/main" val="134495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53243"/>
            <a:ext cx="5760640" cy="1143000"/>
          </a:xfrm>
        </p:spPr>
        <p:txBody>
          <a:bodyPr/>
          <a:lstStyle/>
          <a:p>
            <a:r>
              <a:rPr lang="fi-FI"/>
              <a:t>Consistent operational model for monitoring hand hygiene practices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3122" r="9051" b="11190"/>
          <a:stretch/>
        </p:blipFill>
        <p:spPr>
          <a:xfrm>
            <a:off x="467544" y="2132856"/>
            <a:ext cx="8208912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594928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Copyright Ⓒ Oulu University Hospital &amp; Nursing Research Foundation </a:t>
            </a:r>
          </a:p>
          <a:p>
            <a:r>
              <a:rPr lang="en-US" sz="900"/>
              <a:t>Available: </a:t>
            </a:r>
            <a:r>
              <a:rPr lang="en-US" sz="900">
                <a:hlinkClick r:id="rId3"/>
              </a:rPr>
              <a:t>http://www.hotus.fi/system/files/Operational_model_KhYHK%C3%84.pdf</a:t>
            </a:r>
            <a:r>
              <a:rPr lang="en-US" sz="9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66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/>
              <a:t>Produce, disseminate, and implement knowledge </a:t>
            </a:r>
          </a:p>
          <a:p>
            <a:pPr marL="285750" indent="-285750">
              <a:buFont typeface="Arial" charset="0"/>
              <a:buChar char="•"/>
            </a:pPr>
            <a:r>
              <a:rPr lang="en-US"/>
              <a:t>Develop consistent practices </a:t>
            </a:r>
          </a:p>
          <a:p>
            <a:pPr marL="285750" indent="-285750">
              <a:buFont typeface="Arial" charset="0"/>
              <a:buChar char="•"/>
            </a:pPr>
            <a:r>
              <a:rPr lang="en-US"/>
              <a:t>Ensure the continued development of nurses’ competence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National, regional and local support structures needed to</a:t>
            </a:r>
            <a:r>
              <a:rPr lang="mr-IN"/>
              <a:t>…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08104" y="6165304"/>
            <a:ext cx="55797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/>
              <a:t>Source: Holopainen et al., 2010; Jylhä et al., 2017</a:t>
            </a:r>
          </a:p>
        </p:txBody>
      </p:sp>
    </p:spTree>
    <p:extLst>
      <p:ext uri="{BB962C8B-B14F-4D97-AF65-F5344CB8AC3E}">
        <p14:creationId xmlns:p14="http://schemas.microsoft.com/office/powerpoint/2010/main" val="15355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23" y="845728"/>
            <a:ext cx="6489781" cy="601227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74649" y="116632"/>
            <a:ext cx="7524328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fi-FI" sz="2800" b="0" kern="120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lvl1pPr>
            <a:extLst/>
          </a:lstStyle>
          <a:p>
            <a:pPr algn="ctr"/>
            <a:r>
              <a:rPr lang="en-US" sz="2000"/>
              <a:t>Responsibilities at different levels of healthcare systems </a:t>
            </a:r>
          </a:p>
          <a:p>
            <a:pPr algn="ctr"/>
            <a:r>
              <a:rPr lang="en-US" sz="2000"/>
              <a:t>for developing evidence-based practices</a:t>
            </a:r>
          </a:p>
        </p:txBody>
      </p:sp>
      <p:sp>
        <p:nvSpPr>
          <p:cNvPr id="4" name="Tekstiruutu 5"/>
          <p:cNvSpPr txBox="1"/>
          <p:nvPr/>
        </p:nvSpPr>
        <p:spPr>
          <a:xfrm>
            <a:off x="0" y="6457890"/>
            <a:ext cx="6174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/>
              <a:t>Source: Holopainen et al., 2010</a:t>
            </a:r>
            <a:r>
              <a:rPr lang="en-US" sz="1000"/>
              <a:t> </a:t>
            </a:r>
          </a:p>
          <a:p>
            <a:r>
              <a:rPr lang="en-US" sz="1000"/>
              <a:t>Figure copied from: Jylhä et al., 2017</a:t>
            </a:r>
            <a:r>
              <a:rPr lang="fi-FI" sz="1000" dirty="0" err="1"/>
              <a:t> 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2533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354446" cy="472241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82603" y="620688"/>
            <a:ext cx="7524328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fi-FI" sz="2800" b="0" kern="120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lvl1pPr>
            <a:extLst/>
          </a:lstStyle>
          <a:p>
            <a:pPr algn="ctr"/>
            <a:r>
              <a:rPr lang="en-US"/>
              <a:t>Finnish Action Model of Expertise in Evidence-Based Health Care</a:t>
            </a:r>
          </a:p>
        </p:txBody>
      </p:sp>
      <p:sp>
        <p:nvSpPr>
          <p:cNvPr id="4" name="Tekstiruutu 5"/>
          <p:cNvSpPr txBox="1"/>
          <p:nvPr/>
        </p:nvSpPr>
        <p:spPr>
          <a:xfrm>
            <a:off x="377773" y="6192781"/>
            <a:ext cx="6174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/>
              <a:t>Reference</a:t>
            </a:r>
            <a:r>
              <a:rPr lang="fi-FI" sz="1000" dirty="0"/>
              <a:t>: </a:t>
            </a:r>
            <a:r>
              <a:rPr lang="fi-FI" sz="1000" dirty="0">
                <a:hlinkClick r:id="rId3"/>
              </a:rPr>
              <a:t>http://www.hotus.fi/hotus-en/expertise-evidence-based-health-care</a:t>
            </a:r>
            <a:r>
              <a:rPr lang="fi-FI" sz="1000" dirty="0"/>
              <a:t> </a:t>
            </a:r>
          </a:p>
        </p:txBody>
      </p:sp>
      <p:sp>
        <p:nvSpPr>
          <p:cNvPr id="5" name="Tekstiruutu 1"/>
          <p:cNvSpPr txBox="1"/>
          <p:nvPr/>
        </p:nvSpPr>
        <p:spPr>
          <a:xfrm>
            <a:off x="5687616" y="6121917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/>
              <a:t>Modified</a:t>
            </a:r>
            <a:r>
              <a:rPr lang="fi-FI" sz="1000" dirty="0"/>
              <a:t> </a:t>
            </a:r>
            <a:r>
              <a:rPr lang="fi-FI" sz="1000" dirty="0" err="1"/>
              <a:t>from</a:t>
            </a:r>
            <a:r>
              <a:rPr lang="fi-FI" sz="1000" dirty="0"/>
              <a:t>: </a:t>
            </a:r>
            <a:r>
              <a:rPr lang="fi-FI" sz="1000" dirty="0" err="1"/>
              <a:t>Ministry</a:t>
            </a:r>
            <a:r>
              <a:rPr lang="fi-FI" sz="1000" dirty="0"/>
              <a:t> of Social </a:t>
            </a:r>
            <a:r>
              <a:rPr lang="fi-FI" sz="1000" dirty="0" err="1"/>
              <a:t>Affairs</a:t>
            </a:r>
            <a:r>
              <a:rPr lang="fi-FI" sz="1000" dirty="0"/>
              <a:t> and Health, 2009</a:t>
            </a:r>
          </a:p>
        </p:txBody>
      </p:sp>
    </p:spTree>
    <p:extLst>
      <p:ext uri="{BB962C8B-B14F-4D97-AF65-F5344CB8AC3E}">
        <p14:creationId xmlns:p14="http://schemas.microsoft.com/office/powerpoint/2010/main" val="20131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>
          <a:xfrm>
            <a:off x="2267744" y="4097645"/>
            <a:ext cx="3024187" cy="1079624"/>
          </a:xfrm>
        </p:spPr>
        <p:txBody>
          <a:bodyPr/>
          <a:lstStyle/>
          <a:p>
            <a:r>
              <a:rPr lang="fi-FI"/>
              <a:t> Research Director </a:t>
            </a:r>
          </a:p>
          <a:p>
            <a:r>
              <a:rPr lang="fi-FI"/>
              <a:t>Dr. Arja Holopainen</a:t>
            </a:r>
          </a:p>
          <a:p>
            <a:r>
              <a:rPr lang="fi-FI"/>
              <a:t>arja.holopainen@hotus.fi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0813" y="3244334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0" i="0">
                <a:solidFill>
                  <a:srgbClr val="000000"/>
                </a:solidFill>
                <a:effectLst/>
                <a:latin typeface="Times" charset="0"/>
              </a:rPr>
              <a:t> </a:t>
            </a:r>
            <a:r>
              <a:rPr lang="sk-SK"/>
              <a:t> 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6977" r="3903"/>
          <a:stretch/>
        </p:blipFill>
        <p:spPr>
          <a:xfrm>
            <a:off x="5508104" y="3068960"/>
            <a:ext cx="2053695" cy="3136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02266" y="602128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Follow us on Twitter @HotusFI</a:t>
            </a:r>
          </a:p>
        </p:txBody>
      </p:sp>
    </p:spTree>
    <p:extLst>
      <p:ext uri="{BB962C8B-B14F-4D97-AF65-F5344CB8AC3E}">
        <p14:creationId xmlns:p14="http://schemas.microsoft.com/office/powerpoint/2010/main" val="6706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0"/>
            <a:ext cx="5760640" cy="1143000"/>
          </a:xfrm>
        </p:spPr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9532" y="980728"/>
            <a:ext cx="8424936" cy="4752528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/>
              <a:t>DiCenso, A., Cullum, N., Ciliska, D., 1998. Implementing evidence-based nursing: some misconceptions. Evid Based Nurs. 1, 38–39. </a:t>
            </a:r>
          </a:p>
          <a:p>
            <a:r>
              <a:rPr lang="fi-FI" sz="1400"/>
              <a:t>Holopainen, A., Korhonen, T., Miettinen, M., Pelkonen, M., Perälä, M.-L., 2010. Hoitotyön käytännöt yhtenäisiksi - toimintamalli näyttöön perustuvien käytäntöjen kehittämiseksi. [Consistent nursing practices - a model for developing evidence-based practices] Premissi (1), 38-45 </a:t>
            </a:r>
            <a:endParaRPr lang="en-US" sz="1400"/>
          </a:p>
          <a:p>
            <a:r>
              <a:rPr lang="en-US" sz="1400"/>
              <a:t>Jordan, Z., Lockwood, C., Aromataris, E., Munn, Z., 2016. The updated JBI model for evidence-based healthcare. The Joanna Briggs Institute. </a:t>
            </a:r>
            <a:r>
              <a:rPr lang="en-US" sz="1400">
                <a:hlinkClick r:id="rId2"/>
              </a:rPr>
              <a:t>http://joannabriggs.org/assets/docs/approach/The_JBI_Model_of_Evidence_-_Healthcare-A_Model_Reconsidered.pdf</a:t>
            </a:r>
            <a:r>
              <a:rPr lang="en-US" sz="1400"/>
              <a:t> </a:t>
            </a:r>
          </a:p>
          <a:p>
            <a:r>
              <a:rPr lang="en-US" sz="1400"/>
              <a:t>Jylhä, V., Oikarainen, A., Perälä, M.L., Holopainen, A., 2017. Facilitating evidence-based practice in nursing and midwifery in the WHO European Region. World Health Organization. </a:t>
            </a:r>
          </a:p>
          <a:p>
            <a:r>
              <a:rPr lang="en-US" sz="1400"/>
              <a:t>McCormack, B., Kitson, A., Harvey, G., Rycroft-Malone, J., Titchen, A., Seers., 2002. Getting evidence into practice: the meaning of `context`. J Adv Nurs. 38, 94–104.</a:t>
            </a:r>
          </a:p>
          <a:p>
            <a:r>
              <a:rPr lang="en-GB" sz="1400"/>
              <a:t>Pathman, D.E., Konrad, T.R., Freed, G.L., Freeman, V.A., Koch, G.G., 1996. The awareness-to-adherence model of the steps to clinical guideline compliance: the case of pediatric vaccine recommendations. Med Care. 34, 873–889.</a:t>
            </a:r>
            <a:endParaRPr lang="en-US" sz="1400"/>
          </a:p>
          <a:p>
            <a:r>
              <a:rPr lang="en-US" sz="1400"/>
              <a:t>Rycroft-Malone, J., 2008. Evidence-informed practice: from individual to context. J Nurs Manag. 16, 404-408. </a:t>
            </a:r>
          </a:p>
          <a:p>
            <a:r>
              <a:rPr lang="en-US" sz="1400"/>
              <a:t>Sackett, D.L., Rosenburg, W.M.C., Muir Gray, J.A., Haynes, R.B., Richardson, W.S., 1996. Evidence-based Medicine, what it is and what it isn’t. Br Med J. 312, 71–72. </a:t>
            </a:r>
          </a:p>
          <a:p>
            <a:endParaRPr lang="en-GB" sz="1400"/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297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38768" cy="6858000"/>
          </a:xfrm>
          <a:prstGeom prst="rect">
            <a:avLst/>
          </a:prstGeom>
        </p:spPr>
      </p:pic>
      <p:sp>
        <p:nvSpPr>
          <p:cNvPr id="3" name="Tekstiruutu 5"/>
          <p:cNvSpPr txBox="1"/>
          <p:nvPr/>
        </p:nvSpPr>
        <p:spPr>
          <a:xfrm>
            <a:off x="323528" y="6525344"/>
            <a:ext cx="6174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/>
              <a:t>Available online: </a:t>
            </a:r>
            <a:r>
              <a:rPr lang="fi-FI" sz="1000" dirty="0" err="1">
                <a:hlinkClick r:id="rId4"/>
              </a:rPr>
              <a:t>link</a:t>
            </a:r>
            <a:r>
              <a:rPr lang="fi-FI" sz="1000" dirty="0" err="1"/>
              <a:t> 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565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48679"/>
            <a:ext cx="4356484" cy="5808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55576" y="2120853"/>
            <a:ext cx="2664296" cy="26642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Our aim is to develop and establish evidence-based nursing in Finnish health care so that nursing interventions are effective, appropriate, feasible and meaningful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22" y="1158279"/>
            <a:ext cx="1790700" cy="88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4" y="548679"/>
            <a:ext cx="1930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1750" y="2034789"/>
            <a:ext cx="4536504" cy="355690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/>
              <a:t>Best available evidence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/>
              <a:t>Clinical evidence and expertise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/>
              <a:t>Patient values and preferences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/>
              <a:t>Relevant contextual knowledge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9800" y="589200"/>
            <a:ext cx="6768752" cy="943989"/>
          </a:xfrm>
        </p:spPr>
        <p:txBody>
          <a:bodyPr/>
          <a:lstStyle/>
          <a:p>
            <a:r>
              <a:rPr lang="en-US"/>
              <a:t>Evidence-based decision-making considers</a:t>
            </a:r>
            <a:r>
              <a:rPr lang="mr-IN"/>
              <a:t>…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t="6891" r="19231" b="8108"/>
          <a:stretch/>
        </p:blipFill>
        <p:spPr>
          <a:xfrm>
            <a:off x="611560" y="1229713"/>
            <a:ext cx="3454427" cy="4117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0634" y="6093296"/>
            <a:ext cx="557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/>
              <a:t>Source: Sakett et al., 1996; DiCenso et al., 1998; McCormack et al., 2002; Rycroft-Malone, 2008; Jylhä et al. 2017 (picture from Pixabay)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4581128"/>
            <a:ext cx="2448272" cy="1146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Aim is to deliver appropriate care in an efficient manner to the patient</a:t>
            </a:r>
          </a:p>
        </p:txBody>
      </p:sp>
    </p:spTree>
    <p:extLst>
      <p:ext uri="{BB962C8B-B14F-4D97-AF65-F5344CB8AC3E}">
        <p14:creationId xmlns:p14="http://schemas.microsoft.com/office/powerpoint/2010/main" val="28005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" b="3357"/>
          <a:stretch/>
        </p:blipFill>
        <p:spPr>
          <a:xfrm>
            <a:off x="1547664" y="476671"/>
            <a:ext cx="6264696" cy="5444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5920991"/>
            <a:ext cx="2590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/>
              <a:t>Overarching principles </a:t>
            </a:r>
          </a:p>
          <a:p>
            <a:pPr algn="ctr"/>
            <a:r>
              <a:rPr lang="en-US" sz="900"/>
              <a:t>Culture-Capacity-Communication-Collaboration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4339" y="6159787"/>
            <a:ext cx="2555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Source: Jordan et al. 2016, p. 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0103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JBI Model of Evidence Based Healthcare </a:t>
            </a:r>
          </a:p>
        </p:txBody>
      </p:sp>
    </p:spTree>
    <p:extLst>
      <p:ext uri="{BB962C8B-B14F-4D97-AF65-F5344CB8AC3E}">
        <p14:creationId xmlns:p14="http://schemas.microsoft.com/office/powerpoint/2010/main" val="15401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8" b="17728"/>
          <a:stretch/>
        </p:blipFill>
        <p:spPr bwMode="auto">
          <a:xfrm>
            <a:off x="395536" y="332656"/>
            <a:ext cx="3780000" cy="3455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uva 10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25052" r="14277" b="24338"/>
          <a:stretch/>
        </p:blipFill>
        <p:spPr bwMode="auto">
          <a:xfrm>
            <a:off x="1367224" y="3501008"/>
            <a:ext cx="2808312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175536" y="1196752"/>
            <a:ext cx="4536504" cy="3556907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/>
              <a:t>The transfer of synthesized evidence supports implementation of evidence into practice</a:t>
            </a:r>
          </a:p>
          <a:p>
            <a:endParaRPr lang="en-US" sz="2400"/>
          </a:p>
          <a:p>
            <a:r>
              <a:rPr lang="en-US" sz="2400"/>
              <a:t>The components of implementation include..</a:t>
            </a:r>
          </a:p>
          <a:p>
            <a:pPr lvl="1"/>
            <a:r>
              <a:rPr lang="en-US" sz="2000"/>
              <a:t>An analysis of the context or situation </a:t>
            </a:r>
          </a:p>
          <a:p>
            <a:pPr lvl="1"/>
            <a:r>
              <a:rPr lang="en-US" sz="2000"/>
              <a:t>Facilitation of practice change </a:t>
            </a:r>
          </a:p>
          <a:p>
            <a:pPr lvl="1"/>
            <a:r>
              <a:rPr lang="en-US" sz="2000"/>
              <a:t>Evaluation of process and outcome </a:t>
            </a:r>
          </a:p>
          <a:p>
            <a:pPr lvl="1"/>
            <a:endParaRPr lang="en-US" sz="2000"/>
          </a:p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69176" y="6093296"/>
            <a:ext cx="2555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Source: Jordan et al. 2016, p. 8-10 </a:t>
            </a:r>
          </a:p>
        </p:txBody>
      </p:sp>
    </p:spTree>
    <p:extLst>
      <p:ext uri="{BB962C8B-B14F-4D97-AF65-F5344CB8AC3E}">
        <p14:creationId xmlns:p14="http://schemas.microsoft.com/office/powerpoint/2010/main" val="16047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0" i="0">
                <a:solidFill>
                  <a:srgbClr val="000000"/>
                </a:solidFill>
                <a:effectLst/>
                <a:latin typeface="Times" charset="0"/>
              </a:rPr>
              <a:t> 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0" i="0">
                <a:solidFill>
                  <a:srgbClr val="000000"/>
                </a:solidFill>
                <a:effectLst/>
                <a:latin typeface="Times" charset="0"/>
              </a:rPr>
              <a:t> </a:t>
            </a:r>
            <a:endParaRPr lang="en-US"/>
          </a:p>
        </p:txBody>
      </p:sp>
      <p:grpSp>
        <p:nvGrpSpPr>
          <p:cNvPr id="27" name="Ryhmä 23"/>
          <p:cNvGrpSpPr/>
          <p:nvPr/>
        </p:nvGrpSpPr>
        <p:grpSpPr>
          <a:xfrm>
            <a:off x="577439" y="1573673"/>
            <a:ext cx="7978516" cy="4079985"/>
            <a:chOff x="695400" y="2060848"/>
            <a:chExt cx="10742037" cy="3796741"/>
          </a:xfrm>
        </p:grpSpPr>
        <p:grpSp>
          <p:nvGrpSpPr>
            <p:cNvPr id="28" name="Ryhmä 15"/>
            <p:cNvGrpSpPr/>
            <p:nvPr/>
          </p:nvGrpSpPr>
          <p:grpSpPr>
            <a:xfrm>
              <a:off x="700116" y="2931930"/>
              <a:ext cx="10721853" cy="1237136"/>
              <a:chOff x="700116" y="2931930"/>
              <a:chExt cx="10721853" cy="1237136"/>
            </a:xfrm>
          </p:grpSpPr>
          <p:sp>
            <p:nvSpPr>
              <p:cNvPr id="38" name="Vapaamuotoinen: Muoto 16"/>
              <p:cNvSpPr/>
              <p:nvPr/>
            </p:nvSpPr>
            <p:spPr>
              <a:xfrm>
                <a:off x="700116" y="2931930"/>
                <a:ext cx="2061894" cy="1237136"/>
              </a:xfrm>
              <a:custGeom>
                <a:avLst/>
                <a:gdLst>
                  <a:gd name="connsiteX0" fmla="*/ 0 w 2061894"/>
                  <a:gd name="connsiteY0" fmla="*/ 123714 h 1237136"/>
                  <a:gd name="connsiteX1" fmla="*/ 123714 w 2061894"/>
                  <a:gd name="connsiteY1" fmla="*/ 0 h 1237136"/>
                  <a:gd name="connsiteX2" fmla="*/ 1938180 w 2061894"/>
                  <a:gd name="connsiteY2" fmla="*/ 0 h 1237136"/>
                  <a:gd name="connsiteX3" fmla="*/ 2061894 w 2061894"/>
                  <a:gd name="connsiteY3" fmla="*/ 123714 h 1237136"/>
                  <a:gd name="connsiteX4" fmla="*/ 2061894 w 2061894"/>
                  <a:gd name="connsiteY4" fmla="*/ 1113422 h 1237136"/>
                  <a:gd name="connsiteX5" fmla="*/ 1938180 w 2061894"/>
                  <a:gd name="connsiteY5" fmla="*/ 1237136 h 1237136"/>
                  <a:gd name="connsiteX6" fmla="*/ 123714 w 2061894"/>
                  <a:gd name="connsiteY6" fmla="*/ 1237136 h 1237136"/>
                  <a:gd name="connsiteX7" fmla="*/ 0 w 2061894"/>
                  <a:gd name="connsiteY7" fmla="*/ 1113422 h 1237136"/>
                  <a:gd name="connsiteX8" fmla="*/ 0 w 2061894"/>
                  <a:gd name="connsiteY8" fmla="*/ 123714 h 1237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1894" h="1237136">
                    <a:moveTo>
                      <a:pt x="0" y="123714"/>
                    </a:moveTo>
                    <a:cubicBezTo>
                      <a:pt x="0" y="55389"/>
                      <a:pt x="55389" y="0"/>
                      <a:pt x="123714" y="0"/>
                    </a:cubicBezTo>
                    <a:lnTo>
                      <a:pt x="1938180" y="0"/>
                    </a:lnTo>
                    <a:cubicBezTo>
                      <a:pt x="2006505" y="0"/>
                      <a:pt x="2061894" y="55389"/>
                      <a:pt x="2061894" y="123714"/>
                    </a:cubicBezTo>
                    <a:lnTo>
                      <a:pt x="2061894" y="1113422"/>
                    </a:lnTo>
                    <a:cubicBezTo>
                      <a:pt x="2061894" y="1181747"/>
                      <a:pt x="2006505" y="1237136"/>
                      <a:pt x="1938180" y="1237136"/>
                    </a:cubicBezTo>
                    <a:lnTo>
                      <a:pt x="123714" y="1237136"/>
                    </a:lnTo>
                    <a:cubicBezTo>
                      <a:pt x="55389" y="1237136"/>
                      <a:pt x="0" y="1181747"/>
                      <a:pt x="0" y="1113422"/>
                    </a:cubicBezTo>
                    <a:lnTo>
                      <a:pt x="0" y="123714"/>
                    </a:lnTo>
                    <a:close/>
                  </a:path>
                </a:pathLst>
              </a:custGeom>
              <a:solidFill>
                <a:srgbClr val="FFD3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2434" tIns="112434" rIns="112434" bIns="112434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2000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Awareness</a:t>
                </a:r>
              </a:p>
            </p:txBody>
          </p:sp>
          <p:sp>
            <p:nvSpPr>
              <p:cNvPr id="39" name="Vapaamuotoinen: Muoto 17"/>
              <p:cNvSpPr/>
              <p:nvPr/>
            </p:nvSpPr>
            <p:spPr>
              <a:xfrm>
                <a:off x="2968201" y="3294823"/>
                <a:ext cx="437121" cy="511349"/>
              </a:xfrm>
              <a:custGeom>
                <a:avLst/>
                <a:gdLst>
                  <a:gd name="connsiteX0" fmla="*/ 0 w 437121"/>
                  <a:gd name="connsiteY0" fmla="*/ 102270 h 511349"/>
                  <a:gd name="connsiteX1" fmla="*/ 218561 w 437121"/>
                  <a:gd name="connsiteY1" fmla="*/ 102270 h 511349"/>
                  <a:gd name="connsiteX2" fmla="*/ 218561 w 437121"/>
                  <a:gd name="connsiteY2" fmla="*/ 0 h 511349"/>
                  <a:gd name="connsiteX3" fmla="*/ 437121 w 437121"/>
                  <a:gd name="connsiteY3" fmla="*/ 255675 h 511349"/>
                  <a:gd name="connsiteX4" fmla="*/ 218561 w 437121"/>
                  <a:gd name="connsiteY4" fmla="*/ 511349 h 511349"/>
                  <a:gd name="connsiteX5" fmla="*/ 218561 w 437121"/>
                  <a:gd name="connsiteY5" fmla="*/ 409079 h 511349"/>
                  <a:gd name="connsiteX6" fmla="*/ 0 w 437121"/>
                  <a:gd name="connsiteY6" fmla="*/ 409079 h 511349"/>
                  <a:gd name="connsiteX7" fmla="*/ 0 w 437121"/>
                  <a:gd name="connsiteY7" fmla="*/ 102270 h 51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7121" h="511349">
                    <a:moveTo>
                      <a:pt x="0" y="102270"/>
                    </a:moveTo>
                    <a:lnTo>
                      <a:pt x="218561" y="102270"/>
                    </a:lnTo>
                    <a:lnTo>
                      <a:pt x="218561" y="0"/>
                    </a:lnTo>
                    <a:lnTo>
                      <a:pt x="437121" y="255675"/>
                    </a:lnTo>
                    <a:lnTo>
                      <a:pt x="218561" y="511349"/>
                    </a:lnTo>
                    <a:lnTo>
                      <a:pt x="218561" y="409079"/>
                    </a:lnTo>
                    <a:lnTo>
                      <a:pt x="0" y="409079"/>
                    </a:lnTo>
                    <a:lnTo>
                      <a:pt x="0" y="102270"/>
                    </a:lnTo>
                    <a:close/>
                  </a:path>
                </a:pathLst>
              </a:custGeom>
              <a:solidFill>
                <a:srgbClr val="E8510D"/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02270" rIns="131136" bIns="10227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i-FI" sz="2200" kern="1200">
                  <a:solidFill>
                    <a:prstClr val="white"/>
                  </a:solidFill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0" name="Vapaamuotoinen: Muoto 18"/>
              <p:cNvSpPr/>
              <p:nvPr/>
            </p:nvSpPr>
            <p:spPr>
              <a:xfrm>
                <a:off x="3586769" y="2931930"/>
                <a:ext cx="2061894" cy="1237136"/>
              </a:xfrm>
              <a:custGeom>
                <a:avLst/>
                <a:gdLst>
                  <a:gd name="connsiteX0" fmla="*/ 0 w 2061894"/>
                  <a:gd name="connsiteY0" fmla="*/ 123714 h 1237136"/>
                  <a:gd name="connsiteX1" fmla="*/ 123714 w 2061894"/>
                  <a:gd name="connsiteY1" fmla="*/ 0 h 1237136"/>
                  <a:gd name="connsiteX2" fmla="*/ 1938180 w 2061894"/>
                  <a:gd name="connsiteY2" fmla="*/ 0 h 1237136"/>
                  <a:gd name="connsiteX3" fmla="*/ 2061894 w 2061894"/>
                  <a:gd name="connsiteY3" fmla="*/ 123714 h 1237136"/>
                  <a:gd name="connsiteX4" fmla="*/ 2061894 w 2061894"/>
                  <a:gd name="connsiteY4" fmla="*/ 1113422 h 1237136"/>
                  <a:gd name="connsiteX5" fmla="*/ 1938180 w 2061894"/>
                  <a:gd name="connsiteY5" fmla="*/ 1237136 h 1237136"/>
                  <a:gd name="connsiteX6" fmla="*/ 123714 w 2061894"/>
                  <a:gd name="connsiteY6" fmla="*/ 1237136 h 1237136"/>
                  <a:gd name="connsiteX7" fmla="*/ 0 w 2061894"/>
                  <a:gd name="connsiteY7" fmla="*/ 1113422 h 1237136"/>
                  <a:gd name="connsiteX8" fmla="*/ 0 w 2061894"/>
                  <a:gd name="connsiteY8" fmla="*/ 123714 h 1237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1894" h="1237136">
                    <a:moveTo>
                      <a:pt x="0" y="123714"/>
                    </a:moveTo>
                    <a:cubicBezTo>
                      <a:pt x="0" y="55389"/>
                      <a:pt x="55389" y="0"/>
                      <a:pt x="123714" y="0"/>
                    </a:cubicBezTo>
                    <a:lnTo>
                      <a:pt x="1938180" y="0"/>
                    </a:lnTo>
                    <a:cubicBezTo>
                      <a:pt x="2006505" y="0"/>
                      <a:pt x="2061894" y="55389"/>
                      <a:pt x="2061894" y="123714"/>
                    </a:cubicBezTo>
                    <a:lnTo>
                      <a:pt x="2061894" y="1113422"/>
                    </a:lnTo>
                    <a:cubicBezTo>
                      <a:pt x="2061894" y="1181747"/>
                      <a:pt x="2006505" y="1237136"/>
                      <a:pt x="1938180" y="1237136"/>
                    </a:cubicBezTo>
                    <a:lnTo>
                      <a:pt x="123714" y="1237136"/>
                    </a:lnTo>
                    <a:cubicBezTo>
                      <a:pt x="55389" y="1237136"/>
                      <a:pt x="0" y="1181747"/>
                      <a:pt x="0" y="1113422"/>
                    </a:cubicBezTo>
                    <a:lnTo>
                      <a:pt x="0" y="123714"/>
                    </a:lnTo>
                    <a:close/>
                  </a:path>
                </a:pathLst>
              </a:custGeom>
              <a:solidFill>
                <a:srgbClr val="FFD300"/>
              </a:solidFill>
              <a:ln w="42500" cap="flat" cmpd="sng" algn="ctr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434" tIns="112434" rIns="112434" bIns="112434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Agreement</a:t>
                </a:r>
              </a:p>
            </p:txBody>
          </p:sp>
          <p:sp>
            <p:nvSpPr>
              <p:cNvPr id="41" name="Vapaamuotoinen: Muoto 19"/>
              <p:cNvSpPr/>
              <p:nvPr/>
            </p:nvSpPr>
            <p:spPr>
              <a:xfrm>
                <a:off x="5854854" y="3294823"/>
                <a:ext cx="437121" cy="511349"/>
              </a:xfrm>
              <a:custGeom>
                <a:avLst/>
                <a:gdLst>
                  <a:gd name="connsiteX0" fmla="*/ 0 w 437121"/>
                  <a:gd name="connsiteY0" fmla="*/ 102270 h 511349"/>
                  <a:gd name="connsiteX1" fmla="*/ 218561 w 437121"/>
                  <a:gd name="connsiteY1" fmla="*/ 102270 h 511349"/>
                  <a:gd name="connsiteX2" fmla="*/ 218561 w 437121"/>
                  <a:gd name="connsiteY2" fmla="*/ 0 h 511349"/>
                  <a:gd name="connsiteX3" fmla="*/ 437121 w 437121"/>
                  <a:gd name="connsiteY3" fmla="*/ 255675 h 511349"/>
                  <a:gd name="connsiteX4" fmla="*/ 218561 w 437121"/>
                  <a:gd name="connsiteY4" fmla="*/ 511349 h 511349"/>
                  <a:gd name="connsiteX5" fmla="*/ 218561 w 437121"/>
                  <a:gd name="connsiteY5" fmla="*/ 409079 h 511349"/>
                  <a:gd name="connsiteX6" fmla="*/ 0 w 437121"/>
                  <a:gd name="connsiteY6" fmla="*/ 409079 h 511349"/>
                  <a:gd name="connsiteX7" fmla="*/ 0 w 437121"/>
                  <a:gd name="connsiteY7" fmla="*/ 102270 h 51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7121" h="511349">
                    <a:moveTo>
                      <a:pt x="0" y="102270"/>
                    </a:moveTo>
                    <a:lnTo>
                      <a:pt x="218561" y="102270"/>
                    </a:lnTo>
                    <a:lnTo>
                      <a:pt x="218561" y="0"/>
                    </a:lnTo>
                    <a:lnTo>
                      <a:pt x="437121" y="255675"/>
                    </a:lnTo>
                    <a:lnTo>
                      <a:pt x="218561" y="511349"/>
                    </a:lnTo>
                    <a:lnTo>
                      <a:pt x="218561" y="409079"/>
                    </a:lnTo>
                    <a:lnTo>
                      <a:pt x="0" y="409079"/>
                    </a:lnTo>
                    <a:lnTo>
                      <a:pt x="0" y="102270"/>
                    </a:lnTo>
                    <a:close/>
                  </a:path>
                </a:pathLst>
              </a:custGeom>
              <a:solidFill>
                <a:srgbClr val="E8510D"/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02270" rIns="131136" bIns="10227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i-FI" sz="2200" kern="1200">
                  <a:solidFill>
                    <a:prstClr val="white"/>
                  </a:solidFill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2" name="Vapaamuotoinen: Muoto 20"/>
              <p:cNvSpPr/>
              <p:nvPr/>
            </p:nvSpPr>
            <p:spPr>
              <a:xfrm>
                <a:off x="6473422" y="2931930"/>
                <a:ext cx="2061894" cy="1237136"/>
              </a:xfrm>
              <a:custGeom>
                <a:avLst/>
                <a:gdLst>
                  <a:gd name="connsiteX0" fmla="*/ 0 w 2061894"/>
                  <a:gd name="connsiteY0" fmla="*/ 123714 h 1237136"/>
                  <a:gd name="connsiteX1" fmla="*/ 123714 w 2061894"/>
                  <a:gd name="connsiteY1" fmla="*/ 0 h 1237136"/>
                  <a:gd name="connsiteX2" fmla="*/ 1938180 w 2061894"/>
                  <a:gd name="connsiteY2" fmla="*/ 0 h 1237136"/>
                  <a:gd name="connsiteX3" fmla="*/ 2061894 w 2061894"/>
                  <a:gd name="connsiteY3" fmla="*/ 123714 h 1237136"/>
                  <a:gd name="connsiteX4" fmla="*/ 2061894 w 2061894"/>
                  <a:gd name="connsiteY4" fmla="*/ 1113422 h 1237136"/>
                  <a:gd name="connsiteX5" fmla="*/ 1938180 w 2061894"/>
                  <a:gd name="connsiteY5" fmla="*/ 1237136 h 1237136"/>
                  <a:gd name="connsiteX6" fmla="*/ 123714 w 2061894"/>
                  <a:gd name="connsiteY6" fmla="*/ 1237136 h 1237136"/>
                  <a:gd name="connsiteX7" fmla="*/ 0 w 2061894"/>
                  <a:gd name="connsiteY7" fmla="*/ 1113422 h 1237136"/>
                  <a:gd name="connsiteX8" fmla="*/ 0 w 2061894"/>
                  <a:gd name="connsiteY8" fmla="*/ 123714 h 1237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1894" h="1237136">
                    <a:moveTo>
                      <a:pt x="0" y="123714"/>
                    </a:moveTo>
                    <a:cubicBezTo>
                      <a:pt x="0" y="55389"/>
                      <a:pt x="55389" y="0"/>
                      <a:pt x="123714" y="0"/>
                    </a:cubicBezTo>
                    <a:lnTo>
                      <a:pt x="1938180" y="0"/>
                    </a:lnTo>
                    <a:cubicBezTo>
                      <a:pt x="2006505" y="0"/>
                      <a:pt x="2061894" y="55389"/>
                      <a:pt x="2061894" y="123714"/>
                    </a:cubicBezTo>
                    <a:lnTo>
                      <a:pt x="2061894" y="1113422"/>
                    </a:lnTo>
                    <a:cubicBezTo>
                      <a:pt x="2061894" y="1181747"/>
                      <a:pt x="2006505" y="1237136"/>
                      <a:pt x="1938180" y="1237136"/>
                    </a:cubicBezTo>
                    <a:lnTo>
                      <a:pt x="123714" y="1237136"/>
                    </a:lnTo>
                    <a:cubicBezTo>
                      <a:pt x="55389" y="1237136"/>
                      <a:pt x="0" y="1181747"/>
                      <a:pt x="0" y="1113422"/>
                    </a:cubicBezTo>
                    <a:lnTo>
                      <a:pt x="0" y="123714"/>
                    </a:lnTo>
                    <a:close/>
                  </a:path>
                </a:pathLst>
              </a:custGeom>
              <a:solidFill>
                <a:srgbClr val="FFD300"/>
              </a:solidFill>
              <a:ln w="42500" cap="flat" cmpd="sng" algn="ctr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434" tIns="112434" rIns="112434" bIns="112434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Adoption</a:t>
                </a:r>
              </a:p>
            </p:txBody>
          </p:sp>
          <p:sp>
            <p:nvSpPr>
              <p:cNvPr id="43" name="Vapaamuotoinen: Muoto 21"/>
              <p:cNvSpPr/>
              <p:nvPr/>
            </p:nvSpPr>
            <p:spPr>
              <a:xfrm>
                <a:off x="8741506" y="3294823"/>
                <a:ext cx="437121" cy="511349"/>
              </a:xfrm>
              <a:custGeom>
                <a:avLst/>
                <a:gdLst>
                  <a:gd name="connsiteX0" fmla="*/ 0 w 437121"/>
                  <a:gd name="connsiteY0" fmla="*/ 102270 h 511349"/>
                  <a:gd name="connsiteX1" fmla="*/ 218561 w 437121"/>
                  <a:gd name="connsiteY1" fmla="*/ 102270 h 511349"/>
                  <a:gd name="connsiteX2" fmla="*/ 218561 w 437121"/>
                  <a:gd name="connsiteY2" fmla="*/ 0 h 511349"/>
                  <a:gd name="connsiteX3" fmla="*/ 437121 w 437121"/>
                  <a:gd name="connsiteY3" fmla="*/ 255675 h 511349"/>
                  <a:gd name="connsiteX4" fmla="*/ 218561 w 437121"/>
                  <a:gd name="connsiteY4" fmla="*/ 511349 h 511349"/>
                  <a:gd name="connsiteX5" fmla="*/ 218561 w 437121"/>
                  <a:gd name="connsiteY5" fmla="*/ 409079 h 511349"/>
                  <a:gd name="connsiteX6" fmla="*/ 0 w 437121"/>
                  <a:gd name="connsiteY6" fmla="*/ 409079 h 511349"/>
                  <a:gd name="connsiteX7" fmla="*/ 0 w 437121"/>
                  <a:gd name="connsiteY7" fmla="*/ 102270 h 51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7121" h="511349">
                    <a:moveTo>
                      <a:pt x="0" y="102270"/>
                    </a:moveTo>
                    <a:lnTo>
                      <a:pt x="218561" y="102270"/>
                    </a:lnTo>
                    <a:lnTo>
                      <a:pt x="218561" y="0"/>
                    </a:lnTo>
                    <a:lnTo>
                      <a:pt x="437121" y="255675"/>
                    </a:lnTo>
                    <a:lnTo>
                      <a:pt x="218561" y="511349"/>
                    </a:lnTo>
                    <a:lnTo>
                      <a:pt x="218561" y="409079"/>
                    </a:lnTo>
                    <a:lnTo>
                      <a:pt x="0" y="409079"/>
                    </a:lnTo>
                    <a:lnTo>
                      <a:pt x="0" y="102270"/>
                    </a:lnTo>
                    <a:close/>
                  </a:path>
                </a:pathLst>
              </a:custGeom>
              <a:solidFill>
                <a:srgbClr val="E8510D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102270" rIns="131136" bIns="102270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i-FI" sz="2100" kern="1200"/>
              </a:p>
            </p:txBody>
          </p:sp>
          <p:sp>
            <p:nvSpPr>
              <p:cNvPr id="44" name="Vapaamuotoinen: Muoto 22"/>
              <p:cNvSpPr/>
              <p:nvPr/>
            </p:nvSpPr>
            <p:spPr>
              <a:xfrm>
                <a:off x="9360075" y="2931930"/>
                <a:ext cx="2061894" cy="1237136"/>
              </a:xfrm>
              <a:custGeom>
                <a:avLst/>
                <a:gdLst>
                  <a:gd name="connsiteX0" fmla="*/ 0 w 2061894"/>
                  <a:gd name="connsiteY0" fmla="*/ 123714 h 1237136"/>
                  <a:gd name="connsiteX1" fmla="*/ 123714 w 2061894"/>
                  <a:gd name="connsiteY1" fmla="*/ 0 h 1237136"/>
                  <a:gd name="connsiteX2" fmla="*/ 1938180 w 2061894"/>
                  <a:gd name="connsiteY2" fmla="*/ 0 h 1237136"/>
                  <a:gd name="connsiteX3" fmla="*/ 2061894 w 2061894"/>
                  <a:gd name="connsiteY3" fmla="*/ 123714 h 1237136"/>
                  <a:gd name="connsiteX4" fmla="*/ 2061894 w 2061894"/>
                  <a:gd name="connsiteY4" fmla="*/ 1113422 h 1237136"/>
                  <a:gd name="connsiteX5" fmla="*/ 1938180 w 2061894"/>
                  <a:gd name="connsiteY5" fmla="*/ 1237136 h 1237136"/>
                  <a:gd name="connsiteX6" fmla="*/ 123714 w 2061894"/>
                  <a:gd name="connsiteY6" fmla="*/ 1237136 h 1237136"/>
                  <a:gd name="connsiteX7" fmla="*/ 0 w 2061894"/>
                  <a:gd name="connsiteY7" fmla="*/ 1113422 h 1237136"/>
                  <a:gd name="connsiteX8" fmla="*/ 0 w 2061894"/>
                  <a:gd name="connsiteY8" fmla="*/ 123714 h 1237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1894" h="1237136">
                    <a:moveTo>
                      <a:pt x="0" y="123714"/>
                    </a:moveTo>
                    <a:cubicBezTo>
                      <a:pt x="0" y="55389"/>
                      <a:pt x="55389" y="0"/>
                      <a:pt x="123714" y="0"/>
                    </a:cubicBezTo>
                    <a:lnTo>
                      <a:pt x="1938180" y="0"/>
                    </a:lnTo>
                    <a:cubicBezTo>
                      <a:pt x="2006505" y="0"/>
                      <a:pt x="2061894" y="55389"/>
                      <a:pt x="2061894" y="123714"/>
                    </a:cubicBezTo>
                    <a:lnTo>
                      <a:pt x="2061894" y="1113422"/>
                    </a:lnTo>
                    <a:cubicBezTo>
                      <a:pt x="2061894" y="1181747"/>
                      <a:pt x="2006505" y="1237136"/>
                      <a:pt x="1938180" y="1237136"/>
                    </a:cubicBezTo>
                    <a:lnTo>
                      <a:pt x="123714" y="1237136"/>
                    </a:lnTo>
                    <a:cubicBezTo>
                      <a:pt x="55389" y="1237136"/>
                      <a:pt x="0" y="1181747"/>
                      <a:pt x="0" y="1113422"/>
                    </a:cubicBezTo>
                    <a:lnTo>
                      <a:pt x="0" y="123714"/>
                    </a:lnTo>
                    <a:close/>
                  </a:path>
                </a:pathLst>
              </a:custGeom>
              <a:solidFill>
                <a:srgbClr val="FFD300"/>
              </a:solidFill>
              <a:ln w="42500" cap="flat" cmpd="sng" algn="ctr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434" tIns="112434" rIns="112434" bIns="112434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Adherence</a:t>
                </a:r>
              </a:p>
            </p:txBody>
          </p:sp>
        </p:grpSp>
        <p:sp>
          <p:nvSpPr>
            <p:cNvPr id="29" name="Nuoli: Oikea 6"/>
            <p:cNvSpPr/>
            <p:nvPr/>
          </p:nvSpPr>
          <p:spPr>
            <a:xfrm>
              <a:off x="695400" y="2060848"/>
              <a:ext cx="10731285" cy="504056"/>
            </a:xfrm>
            <a:prstGeom prst="rightArrow">
              <a:avLst/>
            </a:prstGeom>
            <a:solidFill>
              <a:srgbClr val="E85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pc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30" name="Oikea aaltosulje 7"/>
            <p:cNvSpPr/>
            <p:nvPr/>
          </p:nvSpPr>
          <p:spPr>
            <a:xfrm rot="5400000">
              <a:off x="4343603" y="3643425"/>
              <a:ext cx="612068" cy="1944216"/>
            </a:xfrm>
            <a:prstGeom prst="rightBrace">
              <a:avLst>
                <a:gd name="adj1" fmla="val 46291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Ryhmä 8"/>
            <p:cNvGrpSpPr/>
            <p:nvPr/>
          </p:nvGrpSpPr>
          <p:grpSpPr>
            <a:xfrm>
              <a:off x="6575851" y="4368462"/>
              <a:ext cx="4861586" cy="1114000"/>
              <a:chOff x="6636060" y="3602428"/>
              <a:chExt cx="3636404" cy="1114000"/>
            </a:xfrm>
          </p:grpSpPr>
          <p:sp>
            <p:nvSpPr>
              <p:cNvPr id="36" name="Oikea aaltosulje 9"/>
              <p:cNvSpPr/>
              <p:nvPr/>
            </p:nvSpPr>
            <p:spPr>
              <a:xfrm rot="5400000">
                <a:off x="8148228" y="2090260"/>
                <a:ext cx="612068" cy="3636404"/>
              </a:xfrm>
              <a:prstGeom prst="rightBrace">
                <a:avLst>
                  <a:gd name="adj1" fmla="val 46291"/>
                  <a:gd name="adj2" fmla="val 5000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i-FI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kstiruutu 10"/>
              <p:cNvSpPr txBox="1"/>
              <p:nvPr/>
            </p:nvSpPr>
            <p:spPr>
              <a:xfrm>
                <a:off x="7892969" y="4316318"/>
                <a:ext cx="1448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Implementation</a:t>
                </a:r>
              </a:p>
            </p:txBody>
          </p:sp>
        </p:grpSp>
        <p:sp>
          <p:nvSpPr>
            <p:cNvPr id="32" name="Tekstiruutu 11"/>
            <p:cNvSpPr txBox="1"/>
            <p:nvPr/>
          </p:nvSpPr>
          <p:spPr>
            <a:xfrm>
              <a:off x="3830342" y="5082352"/>
              <a:ext cx="17972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dirty="0">
                  <a:latin typeface="Arial" panose="020B0604020202020204" pitchFamily="34" charset="0"/>
                  <a:cs typeface="Arial" panose="020B0604020202020204" pitchFamily="34" charset="0"/>
                </a:rPr>
                <a:t>Dissemination</a:t>
              </a:r>
            </a:p>
          </p:txBody>
        </p:sp>
        <p:sp>
          <p:nvSpPr>
            <p:cNvPr id="33" name="Tekstiruutu 12"/>
            <p:cNvSpPr txBox="1"/>
            <p:nvPr/>
          </p:nvSpPr>
          <p:spPr>
            <a:xfrm>
              <a:off x="1002552" y="5082352"/>
              <a:ext cx="1178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dirty="0">
                  <a:latin typeface="Arial" panose="020B0604020202020204" pitchFamily="34" charset="0"/>
                  <a:cs typeface="Arial" panose="020B0604020202020204" pitchFamily="34" charset="0"/>
                </a:rPr>
                <a:t>Diffusion</a:t>
              </a:r>
            </a:p>
          </p:txBody>
        </p:sp>
        <p:sp>
          <p:nvSpPr>
            <p:cNvPr id="34" name="Oikea aaltosulje 13"/>
            <p:cNvSpPr/>
            <p:nvPr/>
          </p:nvSpPr>
          <p:spPr>
            <a:xfrm rot="5400000">
              <a:off x="1445281" y="3702388"/>
              <a:ext cx="612068" cy="1944216"/>
            </a:xfrm>
            <a:prstGeom prst="rightBrace">
              <a:avLst>
                <a:gd name="adj1" fmla="val 46291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kstiruutu 14"/>
            <p:cNvSpPr txBox="1"/>
            <p:nvPr/>
          </p:nvSpPr>
          <p:spPr>
            <a:xfrm>
              <a:off x="8141047" y="5619476"/>
              <a:ext cx="3252431" cy="238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>
                  <a:latin typeface="Arial" panose="020B0604020202020204" pitchFamily="34" charset="0"/>
                  <a:cs typeface="Arial" panose="020B0604020202020204" pitchFamily="34" charset="0"/>
                </a:rPr>
                <a:t>© Nursing Research Foundation</a:t>
              </a:r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>
          <a:xfrm>
            <a:off x="1686377" y="663070"/>
            <a:ext cx="576064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fi-FI" sz="2800" b="0" kern="120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lvl1pPr>
            <a:extLst/>
          </a:lstStyle>
          <a:p>
            <a:pPr algn="ctr"/>
            <a:r>
              <a:rPr lang="en-US"/>
              <a:t>Transfer of evidence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50133" y="6201248"/>
            <a:ext cx="57983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Based on Pathman et al. 1996 awareness-to-adherence model </a:t>
            </a:r>
          </a:p>
        </p:txBody>
      </p:sp>
    </p:spTree>
    <p:extLst>
      <p:ext uri="{BB962C8B-B14F-4D97-AF65-F5344CB8AC3E}">
        <p14:creationId xmlns:p14="http://schemas.microsoft.com/office/powerpoint/2010/main" val="1297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" b="3357"/>
          <a:stretch/>
        </p:blipFill>
        <p:spPr>
          <a:xfrm>
            <a:off x="1547664" y="476671"/>
            <a:ext cx="6048672" cy="5256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5767372"/>
            <a:ext cx="2590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/>
              <a:t>Overarching principles </a:t>
            </a:r>
          </a:p>
          <a:p>
            <a:pPr algn="ctr"/>
            <a:r>
              <a:rPr lang="en-US" sz="900"/>
              <a:t>Culture-Capacity-Communication-Collaboration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1269" y="6159787"/>
            <a:ext cx="2555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Source: Jordan et al. 2016, p. 4, 11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0103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JBI Model of Evidence Based Healthcare </a:t>
            </a:r>
          </a:p>
        </p:txBody>
      </p:sp>
      <p:sp>
        <p:nvSpPr>
          <p:cNvPr id="10" name="Oval 9"/>
          <p:cNvSpPr/>
          <p:nvPr/>
        </p:nvSpPr>
        <p:spPr>
          <a:xfrm>
            <a:off x="3527140" y="5474577"/>
            <a:ext cx="2376264" cy="94539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375012" y="5462543"/>
            <a:ext cx="1152128" cy="5474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544" y="477532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Implementation plan</a:t>
            </a:r>
          </a:p>
        </p:txBody>
      </p:sp>
    </p:spTree>
    <p:extLst>
      <p:ext uri="{BB962C8B-B14F-4D97-AF65-F5344CB8AC3E}">
        <p14:creationId xmlns:p14="http://schemas.microsoft.com/office/powerpoint/2010/main" val="16932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45893"/>
            <a:ext cx="6120680" cy="38381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696744" cy="1296144"/>
          </a:xfrm>
        </p:spPr>
        <p:txBody>
          <a:bodyPr>
            <a:normAutofit/>
          </a:bodyPr>
          <a:lstStyle/>
          <a:p>
            <a:r>
              <a:rPr lang="fi-FI" b="1"/>
              <a:t>Nurses’ role in the implementation of evidence-based practice in hospitals</a:t>
            </a:r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6732240" y="547846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Pixabay</a:t>
            </a:r>
          </a:p>
        </p:txBody>
      </p:sp>
    </p:spTree>
    <p:extLst>
      <p:ext uri="{BB962C8B-B14F-4D97-AF65-F5344CB8AC3E}">
        <p14:creationId xmlns:p14="http://schemas.microsoft.com/office/powerpoint/2010/main" val="17530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264696" cy="998984"/>
          </a:xfrm>
        </p:spPr>
        <p:txBody>
          <a:bodyPr/>
          <a:lstStyle/>
          <a:p>
            <a:r>
              <a:rPr lang="en-US"/>
              <a:t>What does the implementation of EBP mean to me as a nurse?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22090" r="1975" b="2828"/>
          <a:stretch/>
        </p:blipFill>
        <p:spPr>
          <a:xfrm>
            <a:off x="3635896" y="2276872"/>
            <a:ext cx="5184576" cy="417646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844824"/>
            <a:ext cx="5760640" cy="2088232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After doing a patient assessment, I recognized that my patient was in need of resuscitation. </a:t>
            </a:r>
          </a:p>
          <a:p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I quickly began CPR using an evidence-based, effective chest compression technique. </a:t>
            </a:r>
          </a:p>
          <a:p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At my workplace, there are clear CPR guidelines that are updated as needed and that are easy for staff to access.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4086200"/>
            <a:ext cx="3312368" cy="2520280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We are provided annual CPR training where we are given the most up-to-date information on CPR.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696236" y="1448780"/>
            <a:ext cx="1944216" cy="7920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Times New Roman" charset="0"/>
                <a:ea typeface="Times New Roman" charset="0"/>
                <a:cs typeface="Times New Roman" charset="0"/>
              </a:rPr>
              <a:t>I feel confident during emergency situations.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8399" y="566124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Pixabay</a:t>
            </a:r>
          </a:p>
        </p:txBody>
      </p:sp>
    </p:spTree>
    <p:extLst>
      <p:ext uri="{BB962C8B-B14F-4D97-AF65-F5344CB8AC3E}">
        <p14:creationId xmlns:p14="http://schemas.microsoft.com/office/powerpoint/2010/main" val="187965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TUS_malli">
  <a:themeElements>
    <a:clrScheme name="Hotu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C0000"/>
      </a:accent1>
      <a:accent2>
        <a:srgbClr val="DC6400"/>
      </a:accent2>
      <a:accent3>
        <a:srgbClr val="FFC800"/>
      </a:accent3>
      <a:accent4>
        <a:srgbClr val="7D0000"/>
      </a:accent4>
      <a:accent5>
        <a:srgbClr val="DDDDDD"/>
      </a:accent5>
      <a:accent6>
        <a:srgbClr val="4D4D4D"/>
      </a:accent6>
      <a:hlink>
        <a:srgbClr val="000000"/>
      </a:hlink>
      <a:folHlink>
        <a:srgbClr val="000000"/>
      </a:folHlink>
    </a:clrScheme>
    <a:fontScheme name="Iltarusk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Iltarus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yhjä valkoin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olopainen_x0020_Arja xmlns="f7853639-17f0-4b67-9487-be2208227379">
      <UserInfo>
        <DisplayName/>
        <AccountId xsi:nil="true"/>
        <AccountType/>
      </UserInfo>
    </Holopainen_x0020_Arja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39B32A9B5B0AB46BAFC568923C27058" ma:contentTypeVersion="11" ma:contentTypeDescription="Luo uusi asiakirja." ma:contentTypeScope="" ma:versionID="7351e6c7d6736ac6aa946bacbcef3bfa">
  <xsd:schema xmlns:xsd="http://www.w3.org/2001/XMLSchema" xmlns:xs="http://www.w3.org/2001/XMLSchema" xmlns:p="http://schemas.microsoft.com/office/2006/metadata/properties" xmlns:ns2="c0e7c99c-3a64-4b59-be7c-ea0a260a7f04" xmlns:ns3="f7853639-17f0-4b67-9487-be2208227379" targetNamespace="http://schemas.microsoft.com/office/2006/metadata/properties" ma:root="true" ma:fieldsID="ba88bcef22ce192eee6cd6820c496f6e" ns2:_="" ns3:_="">
    <xsd:import namespace="c0e7c99c-3a64-4b59-be7c-ea0a260a7f04"/>
    <xsd:import namespace="f7853639-17f0-4b67-9487-be220822737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Holopainen_x0020_Arja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7c99c-3a64-4b59-be7c-ea0a260a7f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53639-17f0-4b67-9487-be2208227379" elementFormDefault="qualified">
    <xsd:import namespace="http://schemas.microsoft.com/office/2006/documentManagement/types"/>
    <xsd:import namespace="http://schemas.microsoft.com/office/infopath/2007/PartnerControls"/>
    <xsd:element name="Holopainen_x0020_Arja" ma:index="12" nillable="true" ma:displayName="Holopainen Arja" ma:SearchPeopleOnly="false" ma:SharePointGroup="0" ma:internalName="Holopainen_x0020_Arj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550113-9C2C-435F-A667-EC1474F8D6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6AEFC8-FDB2-40EF-BAEF-2EF6E4BB405F}">
  <ds:schemaRefs>
    <ds:schemaRef ds:uri="http://schemas.microsoft.com/office/2006/documentManagement/types"/>
    <ds:schemaRef ds:uri="c0e7c99c-3a64-4b59-be7c-ea0a260a7f04"/>
    <ds:schemaRef ds:uri="http://purl.org/dc/elements/1.1/"/>
    <ds:schemaRef ds:uri="f7853639-17f0-4b67-9487-be2208227379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CDC113-E71D-4B0E-8D32-96BE773003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e7c99c-3a64-4b59-be7c-ea0a260a7f04"/>
    <ds:schemaRef ds:uri="f7853639-17f0-4b67-9487-be22082273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865</Words>
  <Application>Microsoft Macintosh PowerPoint</Application>
  <PresentationFormat>On-screen Show (4:3)</PresentationFormat>
  <Paragraphs>98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Times</vt:lpstr>
      <vt:lpstr>Times New Roman</vt:lpstr>
      <vt:lpstr>Verdana</vt:lpstr>
      <vt:lpstr>Wingdings 2</vt:lpstr>
      <vt:lpstr>HOTUS_malli</vt:lpstr>
      <vt:lpstr>Tyhjä valkoinen</vt:lpstr>
      <vt:lpstr>Nurses’ role in the implementation of evidence-based practice in hospitals</vt:lpstr>
      <vt:lpstr>PowerPoint Presentation</vt:lpstr>
      <vt:lpstr>Evidence-based decision-making considers…</vt:lpstr>
      <vt:lpstr>PowerPoint Presentation</vt:lpstr>
      <vt:lpstr>PowerPoint Presentation</vt:lpstr>
      <vt:lpstr>PowerPoint Presentation</vt:lpstr>
      <vt:lpstr>PowerPoint Presentation</vt:lpstr>
      <vt:lpstr>Nurses’ role in the implementation of evidence-based practice in hospitals</vt:lpstr>
      <vt:lpstr>What does the implementation of EBP mean to me as a nurse?</vt:lpstr>
      <vt:lpstr>What does the implementation of EBP mean to me as a nurse?</vt:lpstr>
      <vt:lpstr>Consistent operational model for monitoring hand hygiene practices</vt:lpstr>
      <vt:lpstr>National, regional and local support structures needed to…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Virpi Jylhä</dc:creator>
  <cp:lastModifiedBy>Cai,Jinyuan Tristan</cp:lastModifiedBy>
  <cp:revision>62</cp:revision>
  <dcterms:created xsi:type="dcterms:W3CDTF">2012-10-08T08:36:43Z</dcterms:created>
  <dcterms:modified xsi:type="dcterms:W3CDTF">2018-06-06T08:53:22Z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0x010100C39B32A9B5B0AB46BAFC568923C27058</vt:lpwstr>
  </property>
</Properties>
</file>